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12" Type="http://schemas.openxmlformats.org/officeDocument/2006/relationships/image" Target="../media/image24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11" Type="http://schemas.openxmlformats.org/officeDocument/2006/relationships/image" Target="../media/image23.wmf"/><Relationship Id="rId5" Type="http://schemas.openxmlformats.org/officeDocument/2006/relationships/image" Target="../media/image17.wmf"/><Relationship Id="rId10" Type="http://schemas.openxmlformats.org/officeDocument/2006/relationships/image" Target="../media/image22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19:53:39.321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2184,'138'-60,"109"-64,-220 110,8-6,-1-2,-1 0,-1-2,-2 0,15-17,37-42,6-16,-73 83,1-2,-1-1,-1 0,-1-1,6-14,-13 21,-1 0,0-1,-2 0,1 0,-2 0,-1 0,0-12,-7-646,5 625,0 1,4-18,-1 50,0 0,1 0,1 0,0 1,1-1,6-8,2-3,2 0,1 1,1 1,2 0,0 1,4-1,-3 3,2 2,1 0,0 1,16-8,-28 19,0 0,1 0,0 1,0 1,0 0,1 0,-1 1,1 0,0 1,0 0,1 1,3-1,23 2,-26 0,1 0,0 0,0-2,0 1,0-1,-1-1,1 0,-1-1,12-4,6-4,-23 9,0-1,1 1,-2-1,1-1,-1 1,0-1,3-2,-10 6,-1 1,0 0,1-1,-1 1,0 0,0-1,1 1,-1 0,0-1,0 1,0-1,1 1,-1 0,0-1,0 1,0-1,0 1,0 0,0-1,0 1,0-1,0 1,-1 0,1-1,0 1,0-1,0 1,-1 0,1-1,0 1,0 0,-1-1,1 1,0 0,-1-1,1 1,0 0,-1 0,0-1,-19-9,14 7,-7-5,-1 1,0 0,0 1,0 1,-1 0,0 0,-1 1,1 0,-1 1,0 1,-1 0,-40 1,48 1,38 1,7-1,44 2,-72-2,0 1,0 1,0-1,0 1,0 0,0 0,-1 1,4 1,-8-2,-1-1,1 1,0 0,-1 0,1 0,-1 0,0 0,0 0,0 1,0-1,0 0,-1 1,1-1,-1 1,0 0,0-1,0 1,-1 0,1-1,-1 1,1 0,-1 0,0 0,-1-1,1 1,-1 0,1 0,-1-1,-1 3,-3 10,-1 0,-1 0,-1 0,-7 10,9-15,-4 6,-2 4,0-1,-2 0,-2 2,-2-3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19:54:10.876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2390,'138'-65,"109"-71,-220 121,8-7,-1-2,-1 0,-1-3,-2 1,15-19,37-46,6-17,-73 90,1-1,-1-2,-1 0,-1-1,6-15,-13 23,-1 0,0-2,-2 1,1 0,-2-1,-1 1,0-13,-7-708,5 685,0 0,4-19,-1 55,0 0,1-1,1 1,0 1,1-2,6-8,2-3,2 0,1 0,1 2,2 0,0 1,4-1,-3 3,2 2,1 0,0 2,16-10,-28 22,0-1,1 1,0 0,0 2,0-1,1 1,-1 1,1 0,0 0,0 1,1 1,3-1,23 2,-26 0,1 0,0 0,0-2,0 1,0-2,-1 0,1 0,-1-2,12-3,6-5,-23 9,0 0,1 1,-2-2,1 0,-1 0,0 0,3-3,-10 7,-1 1,0 0,1-1,-1 1,0 0,0-1,1 1,-1 0,0-1,0 1,0-1,1 1,-1 0,0-1,0 1,0-1,0 1,0 0,0-2,0 2,0-1,0 1,-1 0,1-1,0 1,0-1,0 1,-1 0,1-1,0 1,0 0,-1-1,1 1,0 0,-1-1,1 1,0 0,-1 0,0-1,-19-10,14 8,-7-6,-1 1,0 0,0 2,0 0,-1 1,0 0,-1 0,1 1,-1 0,0 2,-1 0,-40 1,48 1,38 1,7-1,44 2,-72-2,0 1,0 2,0-2,0 1,0 0,0 0,-1 2,4 0,-8-2,-1-1,1 1,0 1,-1-1,1 0,-1 0,0 0,0 0,0 2,0-2,0 0,-1 1,1 0,-1 0,0 0,0-1,0 2,-1-1,1-1,-1 1,1 1,-1-1,0 0,-1-1,1 2,-1-1,1 0,-1 0,-1 2,-3 11,-1 1,-1-1,-1 1,-7 10,9-16,-4 6,-2 5,0-1,-2 0,-2 2,-2-3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19:33:44.259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2184,'138'-60,"109"-64,-220 110,8-6,-1-2,-1 0,-1-2,-2 0,15-17,37-42,6-16,-73 83,1-2,-1-1,-1 0,-1-1,6-14,-13 21,-1 0,0-1,-2 0,1 0,-2 0,-1 0,0-12,-7-646,5 625,0 1,4-18,-1 50,0 0,1 0,1 0,0 1,1-1,6-8,2-3,2 0,1 1,1 1,2 0,0 1,4-1,-3 3,2 2,1 0,0 1,16-8,-28 19,0 0,1 0,0 1,0 1,0 0,1 0,-1 1,1 0,0 1,0 0,1 1,3-1,23 2,-26 0,1 0,0 0,0-2,0 1,0-1,-1-1,1 0,-1-1,12-4,6-4,-23 9,0-1,1 1,-2-1,1-1,-1 1,0-1,3-2,-10 6,-1 1,0 0,1-1,-1 1,0 0,0-1,1 1,-1 0,0-1,0 1,0-1,1 1,-1 0,0-1,0 1,0-1,0 1,0 0,0-1,0 1,0-1,0 1,-1 0,1-1,0 1,0-1,0 1,-1 0,1-1,0 1,0 0,-1-1,1 1,0 0,-1-1,1 1,0 0,-1 0,0-1,-19-9,14 7,-7-5,-1 1,0 0,0 1,0 1,-1 0,0 0,-1 1,1 0,-1 1,0 1,-1 0,-40 1,48 1,38 1,7-1,44 2,-72-2,0 1,0 1,0-1,0 1,0 0,0 0,-1 1,4 1,-8-2,-1-1,1 1,0 0,-1 0,1 0,-1 0,0 0,0 0,0 1,0-1,0 0,-1 1,1-1,-1 1,0 0,0-1,0 1,-1 0,1-1,-1 1,1 0,-1 0,0 0,-1-1,1 1,-1 0,1 0,-1-1,-1 3,-3 10,-1 0,-1 0,-1 0,-7 10,9-15,-4 6,-2 4,0-1,-2 0,-2 2,-2-3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19:36:34.346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2184,'138'-60,"109"-64,-220 110,8-6,-1-2,-1 0,-1-2,-2 0,15-17,37-42,6-16,-73 83,1-2,-1-1,-1 0,-1-1,6-14,-13 21,-1 0,0-1,-2 0,1 0,-2 0,-1 0,0-12,-7-646,5 625,0 1,4-18,-1 50,0 0,1 0,1 0,0 1,1-1,6-8,2-3,2 0,1 1,1 1,2 0,0 1,4-1,-3 3,2 2,1 0,0 1,16-8,-28 19,0 0,1 0,0 1,0 1,0 0,1 0,-1 1,1 0,0 1,0 0,1 1,3-1,23 2,-26 0,1 0,0 0,0-2,0 1,0-1,-1-1,1 0,-1-1,12-4,6-4,-23 9,0-1,1 1,-2-1,1-1,-1 1,0-1,3-2,-10 6,-1 1,0 0,1-1,-1 1,0 0,0-1,1 1,-1 0,0-1,0 1,0-1,1 1,-1 0,0-1,0 1,0-1,0 1,0 0,0-1,0 1,0-1,0 1,-1 0,1-1,0 1,0-1,0 1,-1 0,1-1,0 1,0 0,-1-1,1 1,0 0,-1-1,1 1,0 0,-1 0,0-1,-19-9,14 7,-7-5,-1 1,0 0,0 1,0 1,-1 0,0 0,-1 1,1 0,-1 1,0 1,-1 0,-40 1,48 1,38 1,7-1,44 2,-72-2,0 1,0 1,0-1,0 1,0 0,0 0,-1 1,4 1,-8-2,-1-1,1 1,0 0,-1 0,1 0,-1 0,0 0,0 0,0 1,0-1,0 0,-1 1,1-1,-1 1,0 0,0-1,0 1,-1 0,1-1,-1 1,1 0,-1 0,0 0,-1-1,1 1,-1 0,1 0,-1-1,-1 3,-3 10,-1 0,-1 0,-1 0,-7 10,9-15,-4 6,-2 4,0-1,-2 0,-2 2,-2-3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06-06T19:39:11.338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2906,'138'-80,"109"-85,-220 146,8-7,-1-4,-1 1,-1-3,-2 0,15-22,37-57,6-21,-73 111,1-3,-1-1,-1 0,-1-2,6-18,-13 27,-1 1,0-1,-2-1,1 0,-2 1,-1-1,0-16,-7-859,5 832,0 1,4-25,-1 68,0-1,1 1,1-1,0 2,1-2,6-10,2-5,2 1,1 1,1 2,2-1,0 2,4-2,-3 5,2 2,1 0,0 1,16-10,-28 25,0 0,1 0,0 1,0 2,0 0,1-1,-1 2,1 0,0 2,0-1,1 2,3-2,23 3,-26 0,1 0,0 0,0-3,0 2,0-2,-1-1,1 0,-1-1,12-6,6-5,-23 12,0-1,1 1,-2-1,1-2,-1 2,0-2,3-2,-10 7,-1 2,0 0,1-1,-1 1,0 0,0-1,1 1,-1 0,0-2,0 2,0-1,1 1,-1 0,0-1,0 1,0-2,0 2,0 0,0-1,0 1,0-1,0 1,-1 0,1-2,0 2,0-1,0 1,-1 0,1-1,0 1,0 0,-1-2,1 2,0 0,-1-1,1 1,0 0,-1 0,0-1,-19-13,14 11,-7-8,-1 2,0-1,0 2,0 2,-1-1,0 0,-1 2,1 0,-1 1,0 1,-1 0,-40 2,48 1,38 1,7-1,44 3,-72-3,0 1,0 2,0-2,0 2,0 0,0-1,-1 2,4 2,-8-4,-1 0,1 0,0 1,-1 0,1-1,-1 1,0 0,0-1,0 2,0-1,0 0,-1 1,1-2,-1 2,0 0,0-1,0 1,-1 0,1-2,-1 2,1 0,-1 0,0 0,-1-1,1 1,-1 0,1 0,-1-1,-1 3,-3 14,-1 0,-1 0,-1 0,-7 13,9-19,-4 7,-2 6,0-2,-2 0,-2 3,-2-4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277F8-732D-463F-A1A2-665298DEB2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A78E98-DC3D-452D-814B-953A05AD79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05395-4DF0-4DAF-A514-169C32910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4EB9-200E-405A-A6BA-45AF1E50DD92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B7A29-6C6A-4EE6-ACCA-1FB48EB9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AAB20-CBE8-4DB0-9EED-68D48DF83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E8337-53A0-4225-A303-C1352071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2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278EB-1619-4479-903C-F0DC5BE9F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A988D5-AC7D-4066-8AB3-A335472D6E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ABE48-6F27-4D58-BD16-90E63C028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4EB9-200E-405A-A6BA-45AF1E50DD92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5A8AF-B425-45CB-A0A6-8FF27A1EC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602EE-CBFB-4EBD-A3D8-5608E973C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E8337-53A0-4225-A303-C1352071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F2413D-A302-43EF-931D-D0BC736260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567E43-CA3C-40A1-A327-3B2A6BF381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B4191-6BE7-401B-BD41-2CC6873EB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4EB9-200E-405A-A6BA-45AF1E50DD92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98A52-6A15-4D3C-8E9D-29C79C888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EF604-D080-4279-A993-6AAFF4A41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E8337-53A0-4225-A303-C1352071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8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C7093-2DFB-4A6B-9B8E-E84255231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70BDC-34F3-401D-A4C5-D88B8C406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77E2E-7B6B-4E46-A8E4-D4FB6DAC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4EB9-200E-405A-A6BA-45AF1E50DD92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07AD3-FCFC-49D5-9033-986752E3B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E4F55-AEC8-4551-8452-E32B0B4BB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E8337-53A0-4225-A303-C1352071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90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CAC51-B826-45B4-BD27-C78F265C6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0189B-4C00-40EC-92CC-403B55DF6E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E057E-71B2-43B2-AFE8-342A9D601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4EB9-200E-405A-A6BA-45AF1E50DD92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CC837-2F59-435F-AD8B-90561B5BB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C7F7C-226B-453A-A091-A8877BB47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E8337-53A0-4225-A303-C1352071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197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19DE9-C3CF-45E8-9EC8-A97701A3B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8F663-A97A-4D04-9DEF-B59075A4B1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89D56B-EF98-4037-A375-DA958E663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9686B-448E-4CE8-8643-AF3DEBFC6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4EB9-200E-405A-A6BA-45AF1E50DD92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4F6354-59BE-4102-8144-BAC10E03E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A3EDA-8132-4F86-8C9D-29F31290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E8337-53A0-4225-A303-C1352071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57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ECAC9-998B-44BF-815F-113A13B77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2A8163-EB43-4C2B-999D-E25574A750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607F3D-1B69-45D1-91AD-0FF314098E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CFEEB3-40F3-4863-B351-62E8F7AC2D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150BE1-4E1A-4771-B944-288E22F348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392338-5A0D-4517-80B6-1126330AA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4EB9-200E-405A-A6BA-45AF1E50DD92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E5ABD1-3F2A-45D5-AC35-1DA16B5A9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EBCA23-D18B-4FD2-B895-B9CB9F0E1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E8337-53A0-4225-A303-C1352071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6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8E00A-18E1-4190-833D-C6E8B4A88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D5398B-E4AC-4F07-B117-D5E44D626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4EB9-200E-405A-A6BA-45AF1E50DD92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45C945-9248-4296-8377-10DFEF843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E56294-6F10-4201-A69A-3CC4C250D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E8337-53A0-4225-A303-C1352071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81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577D7D-1271-4D86-9131-F48DB7E2B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4EB9-200E-405A-A6BA-45AF1E50DD92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34612B-F58C-4728-B3AE-7B1560A6B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F1EB10-BFFD-4430-939F-72C698B5B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E8337-53A0-4225-A303-C1352071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CA3B-681C-41F2-9C59-DF73C2316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5FDE26-4F7F-4E25-977C-A81497F1F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332745-04FD-44E2-A65C-47CA069962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B9279-D8CB-41A6-A964-8AB626D32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4EB9-200E-405A-A6BA-45AF1E50DD92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05B693-6BB8-42B5-9A56-9C7E50D1E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58195-BAA0-4D59-A7B8-9E440B453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E8337-53A0-4225-A303-C1352071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346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9F420-91C8-4496-9845-F2DD82110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648B44-5620-4A54-94A9-9B28ED591A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56E8C1-4AFC-4A3A-92E8-FFAF5D8BC9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5A6D6-3FEB-4695-8BFE-5445D3CCA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4EB9-200E-405A-A6BA-45AF1E50DD92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6F3E64-285B-43B1-BB37-29734256D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94F3F8-95AD-40A6-AADA-57BB12235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E8337-53A0-4225-A303-C1352071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4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BA437F-024F-4C8C-8D96-6BF0CCC5A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8DB8E-E9C0-481A-9F3E-B1EAE572A9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3F224-64F5-4A8E-BB9C-181C6AB833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4EB9-200E-405A-A6BA-45AF1E50DD92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1E051-4F56-464F-A89B-32FC5ACD1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B9863-9D57-4A17-9F76-C3D3698B1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E8337-53A0-4225-A303-C1352071A1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3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7.wmf"/><Relationship Id="rId26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8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3.png"/><Relationship Id="rId17" Type="http://schemas.openxmlformats.org/officeDocument/2006/relationships/oleObject" Target="../embeddings/oleObject7.bin"/><Relationship Id="rId25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.wmf"/><Relationship Id="rId20" Type="http://schemas.openxmlformats.org/officeDocument/2006/relationships/image" Target="../media/image14.png"/><Relationship Id="rId29" Type="http://schemas.openxmlformats.org/officeDocument/2006/relationships/oleObject" Target="../embeddings/oleObject12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customXml" Target="../ink/ink1.xml"/><Relationship Id="rId24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6.bin"/><Relationship Id="rId23" Type="http://schemas.openxmlformats.org/officeDocument/2006/relationships/oleObject" Target="../embeddings/oleObject9.bin"/><Relationship Id="rId28" Type="http://schemas.openxmlformats.org/officeDocument/2006/relationships/image" Target="../media/image11.wmf"/><Relationship Id="rId10" Type="http://schemas.openxmlformats.org/officeDocument/2006/relationships/image" Target="../media/image4.wmf"/><Relationship Id="rId19" Type="http://schemas.openxmlformats.org/officeDocument/2006/relationships/customXml" Target="../ink/ink2.xml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5.wmf"/><Relationship Id="rId22" Type="http://schemas.openxmlformats.org/officeDocument/2006/relationships/image" Target="../media/image8.wmf"/><Relationship Id="rId27" Type="http://schemas.openxmlformats.org/officeDocument/2006/relationships/oleObject" Target="../embeddings/oleObject11.bin"/><Relationship Id="rId30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18.bin"/><Relationship Id="rId26" Type="http://schemas.openxmlformats.org/officeDocument/2006/relationships/image" Target="../media/image19.wmf"/><Relationship Id="rId39" Type="http://schemas.openxmlformats.org/officeDocument/2006/relationships/image" Target="../media/image24.wmf"/><Relationship Id="rId3" Type="http://schemas.openxmlformats.org/officeDocument/2006/relationships/oleObject" Target="../embeddings/oleObject13.bin"/><Relationship Id="rId34" Type="http://schemas.openxmlformats.org/officeDocument/2006/relationships/customXml" Target="../ink/ink5.xml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7.wmf"/><Relationship Id="rId25" Type="http://schemas.openxmlformats.org/officeDocument/2006/relationships/oleObject" Target="../embeddings/oleObject19.bin"/><Relationship Id="rId33" Type="http://schemas.openxmlformats.org/officeDocument/2006/relationships/image" Target="../media/image22.wmf"/><Relationship Id="rId38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29" Type="http://schemas.openxmlformats.org/officeDocument/2006/relationships/customXml" Target="../ink/ink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7.bin"/><Relationship Id="rId24" Type="http://schemas.openxmlformats.org/officeDocument/2006/relationships/image" Target="../media/image130.png"/><Relationship Id="rId32" Type="http://schemas.openxmlformats.org/officeDocument/2006/relationships/oleObject" Target="../embeddings/oleObject22.bin"/><Relationship Id="rId37" Type="http://schemas.openxmlformats.org/officeDocument/2006/relationships/image" Target="../media/image23.wmf"/><Relationship Id="rId5" Type="http://schemas.openxmlformats.org/officeDocument/2006/relationships/oleObject" Target="../embeddings/oleObject14.bin"/><Relationship Id="rId15" Type="http://schemas.openxmlformats.org/officeDocument/2006/relationships/customXml" Target="../ink/ink3.xml"/><Relationship Id="rId28" Type="http://schemas.openxmlformats.org/officeDocument/2006/relationships/image" Target="../media/image20.wmf"/><Relationship Id="rId36" Type="http://schemas.openxmlformats.org/officeDocument/2006/relationships/oleObject" Target="../embeddings/oleObject23.bin"/><Relationship Id="rId10" Type="http://schemas.openxmlformats.org/officeDocument/2006/relationships/image" Target="../media/image16.wmf"/><Relationship Id="rId31" Type="http://schemas.openxmlformats.org/officeDocument/2006/relationships/image" Target="../media/image21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18.wmf"/><Relationship Id="rId27" Type="http://schemas.openxmlformats.org/officeDocument/2006/relationships/oleObject" Target="../embeddings/oleObject20.bin"/><Relationship Id="rId30" Type="http://schemas.openxmlformats.org/officeDocument/2006/relationships/oleObject" Target="../embeddings/oleObject21.bin"/><Relationship Id="rId35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5C1DB-94BB-484F-A54E-75B08EB514D6}"/>
              </a:ext>
            </a:extLst>
          </p:cNvPr>
          <p:cNvSpPr txBox="1">
            <a:spLocks/>
          </p:cNvSpPr>
          <p:nvPr/>
        </p:nvSpPr>
        <p:spPr>
          <a:xfrm>
            <a:off x="3644411" y="141013"/>
            <a:ext cx="3627658" cy="62692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 dirty="0">
                <a:latin typeface="+mn-lt"/>
              </a:rPr>
              <a:t>D.2 Motors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1BA31E8-0429-4E30-96AF-9CD6C97A3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079" y="767936"/>
            <a:ext cx="2036802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5EDD4E8-E524-4332-B66F-B15A022802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5052286"/>
              </p:ext>
            </p:extLst>
          </p:nvPr>
        </p:nvGraphicFramePr>
        <p:xfrm>
          <a:off x="354013" y="768350"/>
          <a:ext cx="1606550" cy="320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2" name="Bitmap Image" r:id="rId3" imgW="2339280" imgH="2728080" progId="Paint.Picture">
                  <p:embed/>
                </p:oleObj>
              </mc:Choice>
              <mc:Fallback>
                <p:oleObj name="Bitmap Image" r:id="rId3" imgW="2339280" imgH="272808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C5EDD4E8-E524-4332-B66F-B15A0228028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19543" t="5023" r="39413" b="24664"/>
                      <a:stretch>
                        <a:fillRect/>
                      </a:stretch>
                    </p:blipFill>
                    <p:spPr bwMode="auto">
                      <a:xfrm>
                        <a:off x="354013" y="768350"/>
                        <a:ext cx="1606550" cy="3206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D96FFC2-AA85-41CE-A9FD-CD0D8806FE64}"/>
              </a:ext>
            </a:extLst>
          </p:cNvPr>
          <p:cNvSpPr txBox="1"/>
          <p:nvPr/>
        </p:nvSpPr>
        <p:spPr>
          <a:xfrm>
            <a:off x="2750477" y="860397"/>
            <a:ext cx="74555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Say you want to lower a weight m = 50kg at 2.5m/s.  So you connect a circuit, </a:t>
            </a:r>
          </a:p>
          <a:p>
            <a:r>
              <a:rPr lang="en-US" dirty="0">
                <a:solidFill>
                  <a:srgbClr val="0070C0"/>
                </a:solidFill>
              </a:rPr>
              <a:t>where </a:t>
            </a:r>
            <a:r>
              <a:rPr lang="en-US" dirty="0" err="1">
                <a:solidFill>
                  <a:srgbClr val="0070C0"/>
                </a:solidFill>
              </a:rPr>
              <a:t>ξ</a:t>
            </a:r>
            <a:r>
              <a:rPr lang="en-US" baseline="-25000" dirty="0" err="1">
                <a:solidFill>
                  <a:srgbClr val="0070C0"/>
                </a:solidFill>
              </a:rPr>
              <a:t>bat</a:t>
            </a:r>
            <a:r>
              <a:rPr lang="en-US" dirty="0">
                <a:solidFill>
                  <a:srgbClr val="0070C0"/>
                </a:solidFill>
              </a:rPr>
              <a:t> = ?, and its internal resistance is r = 200m</a:t>
            </a:r>
            <a:r>
              <a:rPr lang="el-GR" dirty="0">
                <a:solidFill>
                  <a:srgbClr val="0070C0"/>
                </a:solidFill>
              </a:rPr>
              <a:t>Ω</a:t>
            </a:r>
            <a:r>
              <a:rPr lang="en-US" dirty="0">
                <a:solidFill>
                  <a:srgbClr val="0070C0"/>
                </a:solidFill>
              </a:rPr>
              <a:t>, and ℓ = 1.6m</a:t>
            </a:r>
          </a:p>
          <a:p>
            <a:r>
              <a:rPr lang="en-US" dirty="0">
                <a:solidFill>
                  <a:srgbClr val="0070C0"/>
                </a:solidFill>
              </a:rPr>
              <a:t>and you immerse the circuit in a magnetic field B = 2T.</a:t>
            </a:r>
          </a:p>
          <a:p>
            <a:r>
              <a:rPr lang="en-US" dirty="0">
                <a:solidFill>
                  <a:srgbClr val="0070C0"/>
                </a:solidFill>
              </a:rPr>
              <a:t>What should </a:t>
            </a:r>
            <a:r>
              <a:rPr lang="el-GR" dirty="0">
                <a:solidFill>
                  <a:srgbClr val="0070C0"/>
                </a:solidFill>
              </a:rPr>
              <a:t>ξ</a:t>
            </a:r>
            <a:r>
              <a:rPr lang="en-US" baseline="-25000" dirty="0">
                <a:solidFill>
                  <a:srgbClr val="0070C0"/>
                </a:solidFill>
              </a:rPr>
              <a:t>bat</a:t>
            </a:r>
            <a:r>
              <a:rPr lang="en-US" dirty="0">
                <a:solidFill>
                  <a:srgbClr val="0070C0"/>
                </a:solidFill>
              </a:rPr>
              <a:t> be?  And which way should it point?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50C827EF-60D4-484F-8136-9C29D875A6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4154981"/>
              </p:ext>
            </p:extLst>
          </p:nvPr>
        </p:nvGraphicFramePr>
        <p:xfrm>
          <a:off x="2768600" y="5436553"/>
          <a:ext cx="1943100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3" name="Equation" r:id="rId5" imgW="1269720" imgH="241200" progId="Equation.DSMT4">
                  <p:embed/>
                </p:oleObj>
              </mc:Choice>
              <mc:Fallback>
                <p:oleObj name="Equation" r:id="rId5" imgW="1269720" imgH="24120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8086DD7C-F646-495F-9CD3-26B470F121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68600" y="5436553"/>
                        <a:ext cx="1943100" cy="369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6DF7A2DA-8924-49DC-8D1F-1F0FC6671E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2965698"/>
              </p:ext>
            </p:extLst>
          </p:nvPr>
        </p:nvGraphicFramePr>
        <p:xfrm>
          <a:off x="2777706" y="5898235"/>
          <a:ext cx="1360488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4" name="Equation" r:id="rId7" imgW="888840" imgH="241200" progId="Equation.DSMT4">
                  <p:embed/>
                </p:oleObj>
              </mc:Choice>
              <mc:Fallback>
                <p:oleObj name="Equation" r:id="rId7" imgW="888840" imgH="24120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1476F376-8798-400B-842D-2A525AD567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77706" y="5898235"/>
                        <a:ext cx="1360488" cy="366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6CD29FC-6AB9-4CBB-9200-FBD66901E1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8501551"/>
              </p:ext>
            </p:extLst>
          </p:nvPr>
        </p:nvGraphicFramePr>
        <p:xfrm>
          <a:off x="2771163" y="6414073"/>
          <a:ext cx="1884362" cy="34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5" name="Equation" r:id="rId9" imgW="1231560" imgH="228600" progId="Equation.DSMT4">
                  <p:embed/>
                </p:oleObj>
              </mc:Choice>
              <mc:Fallback>
                <p:oleObj name="Equation" r:id="rId9" imgW="1231560" imgH="22860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4D5944A1-8CAA-4D7F-B2A7-EA15F4DE72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771163" y="6414073"/>
                        <a:ext cx="1884362" cy="347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FB653E52-6B7E-481D-B90A-86F389CF59D0}"/>
                  </a:ext>
                </a:extLst>
              </p14:cNvPr>
              <p14:cNvContentPartPr/>
              <p14:nvPr/>
            </p14:nvContentPartPr>
            <p14:xfrm>
              <a:off x="5159980" y="5844484"/>
              <a:ext cx="596520" cy="786367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FB653E52-6B7E-481D-B90A-86F389CF59D0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150980" y="5835483"/>
                <a:ext cx="614160" cy="80401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F466D03B-599F-4720-9BF5-D876C70A0E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4107309"/>
              </p:ext>
            </p:extLst>
          </p:nvPr>
        </p:nvGraphicFramePr>
        <p:xfrm>
          <a:off x="6096000" y="5378521"/>
          <a:ext cx="5132387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6" name="Equation" r:id="rId13" imgW="3352680" imgH="241200" progId="Equation.DSMT4">
                  <p:embed/>
                </p:oleObj>
              </mc:Choice>
              <mc:Fallback>
                <p:oleObj name="Equation" r:id="rId13" imgW="3352680" imgH="24120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17566259-70FB-48EA-A024-51B21060C1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96000" y="5378521"/>
                        <a:ext cx="5132387" cy="366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736CD04-6A4E-47AB-8165-E6ED42E303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976568"/>
              </p:ext>
            </p:extLst>
          </p:nvPr>
        </p:nvGraphicFramePr>
        <p:xfrm>
          <a:off x="2868332" y="3422679"/>
          <a:ext cx="712787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7" name="Equation" r:id="rId15" imgW="507960" imgH="203040" progId="Equation.DSMT4">
                  <p:embed/>
                </p:oleObj>
              </mc:Choice>
              <mc:Fallback>
                <p:oleObj name="Equation" r:id="rId15" imgW="507960" imgH="20304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001D738B-8A93-4734-9B79-71C0B1417F7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868332" y="3422679"/>
                        <a:ext cx="712787" cy="284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C3C5E023-1BB1-4909-B172-667E937043C5}"/>
              </a:ext>
            </a:extLst>
          </p:cNvPr>
          <p:cNvSpPr txBox="1"/>
          <p:nvPr/>
        </p:nvSpPr>
        <p:spPr>
          <a:xfrm>
            <a:off x="2770797" y="2887006"/>
            <a:ext cx="5098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Now let’s see what current we need.  So necessary force is: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7A49B82-3027-46A4-ACEF-6FAFFC7EDE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919394"/>
              </p:ext>
            </p:extLst>
          </p:nvPr>
        </p:nvGraphicFramePr>
        <p:xfrm>
          <a:off x="2868332" y="3839636"/>
          <a:ext cx="1249362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8" name="Equation" r:id="rId17" imgW="888840" imgH="203040" progId="Equation.DSMT4">
                  <p:embed/>
                </p:oleObj>
              </mc:Choice>
              <mc:Fallback>
                <p:oleObj name="Equation" r:id="rId17" imgW="888840" imgH="203040" progId="Equation.DSMT4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B9CA48F2-D39F-488A-A4FF-6C9CA0E1D9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868332" y="3839636"/>
                        <a:ext cx="1249362" cy="284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683CB788-1D28-41F6-BDC4-1C3512091168}"/>
                  </a:ext>
                </a:extLst>
              </p14:cNvPr>
              <p14:cNvContentPartPr/>
              <p14:nvPr/>
            </p14:nvContentPartPr>
            <p14:xfrm>
              <a:off x="4576335" y="3611881"/>
              <a:ext cx="596520" cy="860689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683CB788-1D28-41F6-BDC4-1C3512091168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567335" y="3602878"/>
                <a:ext cx="614160" cy="878335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9BE6D5C7-FF0C-4D69-B7AA-D1769E2CA4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645540"/>
              </p:ext>
            </p:extLst>
          </p:nvPr>
        </p:nvGraphicFramePr>
        <p:xfrm>
          <a:off x="5539871" y="3375501"/>
          <a:ext cx="696912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9" name="Equation" r:id="rId21" imgW="495000" imgH="393480" progId="Equation.DSMT4">
                  <p:embed/>
                </p:oleObj>
              </mc:Choice>
              <mc:Fallback>
                <p:oleObj name="Equation" r:id="rId21" imgW="495000" imgH="393480" progId="Equation.DSMT4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DD69CFC9-06E0-4D29-8F95-C36C8F679A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539871" y="3375501"/>
                        <a:ext cx="696912" cy="550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E0100182-3F88-4FDA-AC63-08CF2FF769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3029772"/>
              </p:ext>
            </p:extLst>
          </p:nvPr>
        </p:nvGraphicFramePr>
        <p:xfrm>
          <a:off x="6303674" y="3339783"/>
          <a:ext cx="16795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" name="Equation" r:id="rId23" imgW="1193760" imgH="444240" progId="Equation.DSMT4">
                  <p:embed/>
                </p:oleObj>
              </mc:Choice>
              <mc:Fallback>
                <p:oleObj name="Equation" r:id="rId23" imgW="1193760" imgH="444240" progId="Equation.DSMT4">
                  <p:embed/>
                  <p:pic>
                    <p:nvPicPr>
                      <p:cNvPr id="31" name="Object 30">
                        <a:extLst>
                          <a:ext uri="{FF2B5EF4-FFF2-40B4-BE49-F238E27FC236}">
                            <a16:creationId xmlns:a16="http://schemas.microsoft.com/office/drawing/2014/main" id="{8CFDBE99-60AC-49B0-AF13-D3B7176FBE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303674" y="3339783"/>
                        <a:ext cx="1679575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BFF14786-AEA3-4A63-9A3B-FA4F20B6FF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9434754"/>
              </p:ext>
            </p:extLst>
          </p:nvPr>
        </p:nvGraphicFramePr>
        <p:xfrm>
          <a:off x="2822774" y="4293076"/>
          <a:ext cx="1392238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" name="Equation" r:id="rId25" imgW="990360" imgH="228600" progId="Equation.DSMT4">
                  <p:embed/>
                </p:oleObj>
              </mc:Choice>
              <mc:Fallback>
                <p:oleObj name="Equation" r:id="rId25" imgW="990360" imgH="22860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67A49B82-3027-46A4-ACEF-6FAFFC7EDE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2822774" y="4293076"/>
                        <a:ext cx="1392238" cy="319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776CF269-0F2C-4075-84F9-73324756ED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7614664"/>
              </p:ext>
            </p:extLst>
          </p:nvPr>
        </p:nvGraphicFramePr>
        <p:xfrm>
          <a:off x="8034562" y="3487262"/>
          <a:ext cx="696913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" name="Equation" r:id="rId27" imgW="495000" imgH="177480" progId="Equation.DSMT4">
                  <p:embed/>
                </p:oleObj>
              </mc:Choice>
              <mc:Fallback>
                <p:oleObj name="Equation" r:id="rId27" imgW="495000" imgH="177480" progId="Equation.DSMT4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E0100182-3F88-4FDA-AC63-08CF2FF769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8034562" y="3487262"/>
                        <a:ext cx="696913" cy="249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1C96B49A-DAB6-40D2-976D-D9943C577117}"/>
              </a:ext>
            </a:extLst>
          </p:cNvPr>
          <p:cNvSpPr txBox="1"/>
          <p:nvPr/>
        </p:nvSpPr>
        <p:spPr>
          <a:xfrm>
            <a:off x="2750477" y="4867582"/>
            <a:ext cx="36260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Then let’s see what</a:t>
            </a:r>
            <a:r>
              <a:rPr lang="en-US" sz="1400" dirty="0"/>
              <a:t> </a:t>
            </a:r>
            <a:r>
              <a:rPr lang="el-GR" sz="1400" dirty="0"/>
              <a:t>ξ</a:t>
            </a:r>
            <a:r>
              <a:rPr lang="en-US" sz="1400" baseline="-25000" dirty="0"/>
              <a:t>bat</a:t>
            </a:r>
            <a:r>
              <a:rPr lang="en-US" sz="1400" baseline="30000" dirty="0"/>
              <a:t> </a:t>
            </a:r>
            <a:r>
              <a:rPr lang="en-US" sz="1400" dirty="0"/>
              <a:t>must be, using KVL…</a:t>
            </a:r>
            <a:r>
              <a:rPr lang="en-US" sz="1600" dirty="0"/>
              <a:t> 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4B25E3AB-3557-4AD4-AC21-8FEE25D5C2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4012512"/>
              </p:ext>
            </p:extLst>
          </p:nvPr>
        </p:nvGraphicFramePr>
        <p:xfrm>
          <a:off x="6097588" y="5835650"/>
          <a:ext cx="1246187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3" name="Equation" r:id="rId29" imgW="812520" imgH="228600" progId="Equation.DSMT4">
                  <p:embed/>
                </p:oleObj>
              </mc:Choice>
              <mc:Fallback>
                <p:oleObj name="Equation" r:id="rId29" imgW="812520" imgH="2286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F466D03B-599F-4720-9BF5-D876C70A0E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6097588" y="5835650"/>
                        <a:ext cx="1246187" cy="347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57C8EF1B-E4B7-4126-8D3F-E906210DA4DF}"/>
              </a:ext>
            </a:extLst>
          </p:cNvPr>
          <p:cNvSpPr/>
          <p:nvPr/>
        </p:nvSpPr>
        <p:spPr>
          <a:xfrm>
            <a:off x="1351280" y="3229321"/>
            <a:ext cx="274320" cy="371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D39554-F643-43CC-BE81-DD0BA8760FFF}"/>
              </a:ext>
            </a:extLst>
          </p:cNvPr>
          <p:cNvSpPr txBox="1"/>
          <p:nvPr/>
        </p:nvSpPr>
        <p:spPr>
          <a:xfrm>
            <a:off x="2768600" y="2188009"/>
            <a:ext cx="7447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First, the current must be pointed right along the bar to generate an upward </a:t>
            </a:r>
            <a:r>
              <a:rPr lang="en-US" sz="1600" b="1" dirty="0"/>
              <a:t>F</a:t>
            </a:r>
            <a:r>
              <a:rPr lang="en-US" sz="1600" baseline="-25000" dirty="0"/>
              <a:t>B</a:t>
            </a:r>
            <a:r>
              <a:rPr lang="en-US" sz="1600" dirty="0"/>
              <a:t> = ℓ</a:t>
            </a:r>
            <a:r>
              <a:rPr lang="en-US" sz="1600" b="1" dirty="0"/>
              <a:t>I</a:t>
            </a:r>
            <a:r>
              <a:rPr lang="en-US" sz="1600" dirty="0"/>
              <a:t>×</a:t>
            </a:r>
            <a:r>
              <a:rPr lang="en-US" sz="1600" b="1" dirty="0"/>
              <a:t>B</a:t>
            </a:r>
            <a:r>
              <a:rPr lang="en-US" sz="1600" dirty="0"/>
              <a:t>.  </a:t>
            </a:r>
          </a:p>
          <a:p>
            <a:r>
              <a:rPr lang="en-US" sz="1600" dirty="0"/>
              <a:t>And this necessitates the battery to oriented + -.  </a:t>
            </a:r>
          </a:p>
        </p:txBody>
      </p:sp>
    </p:spTree>
    <p:extLst>
      <p:ext uri="{BB962C8B-B14F-4D97-AF65-F5344CB8AC3E}">
        <p14:creationId xmlns:p14="http://schemas.microsoft.com/office/powerpoint/2010/main" val="299179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/>
      <p:bldP spid="11" grpId="0" animBg="1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C21E2-FB83-415D-8DCF-9B6084B2C4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8513" y="287477"/>
            <a:ext cx="4684643" cy="636863"/>
          </a:xfrm>
        </p:spPr>
        <p:txBody>
          <a:bodyPr>
            <a:normAutofit fontScale="90000"/>
          </a:bodyPr>
          <a:lstStyle/>
          <a:p>
            <a:r>
              <a:rPr lang="en-US" sz="4000" b="1" u="sng" dirty="0">
                <a:latin typeface="+mn-lt"/>
              </a:rPr>
              <a:t>D.2 Motors</a:t>
            </a:r>
            <a:endParaRPr lang="en-US" b="1" u="sng" dirty="0">
              <a:latin typeface="+mn-lt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BE027B7-F1D2-46AD-AD17-9E7C058CA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896" y="120263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2008E336-B212-4AF4-B7AC-7ECFF4499B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1101183"/>
              </p:ext>
            </p:extLst>
          </p:nvPr>
        </p:nvGraphicFramePr>
        <p:xfrm>
          <a:off x="107950" y="1203325"/>
          <a:ext cx="3648075" cy="353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" name="Bitmap Image" r:id="rId3" imgW="6179760" imgH="3992760" progId="Paint.Picture">
                  <p:embed/>
                </p:oleObj>
              </mc:Choice>
              <mc:Fallback>
                <p:oleObj name="Bitmap Image" r:id="rId3" imgW="6179760" imgH="399276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13889" t="7240" r="26608" b="3619"/>
                      <a:stretch>
                        <a:fillRect/>
                      </a:stretch>
                    </p:blipFill>
                    <p:spPr bwMode="auto">
                      <a:xfrm>
                        <a:off x="107950" y="1203325"/>
                        <a:ext cx="3648075" cy="35321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41752EE-E8F3-48A4-ACCD-15F8D6DD4923}"/>
              </a:ext>
            </a:extLst>
          </p:cNvPr>
          <p:cNvSpPr txBox="1"/>
          <p:nvPr/>
        </p:nvSpPr>
        <p:spPr>
          <a:xfrm>
            <a:off x="3985591" y="1058372"/>
            <a:ext cx="78594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We got a battery w/ potential difference </a:t>
            </a:r>
            <a:r>
              <a:rPr lang="el-GR" dirty="0">
                <a:solidFill>
                  <a:srgbClr val="0070C0"/>
                </a:solidFill>
              </a:rPr>
              <a:t>ξ</a:t>
            </a:r>
            <a:r>
              <a:rPr lang="en-US" baseline="-25000" dirty="0">
                <a:solidFill>
                  <a:srgbClr val="0070C0"/>
                </a:solidFill>
              </a:rPr>
              <a:t>bat</a:t>
            </a:r>
            <a:r>
              <a:rPr lang="en-US" dirty="0">
                <a:solidFill>
                  <a:srgbClr val="0070C0"/>
                </a:solidFill>
              </a:rPr>
              <a:t> = ?, and internal resistance r = 50m</a:t>
            </a:r>
            <a:r>
              <a:rPr lang="el-GR" dirty="0">
                <a:solidFill>
                  <a:srgbClr val="0070C0"/>
                </a:solidFill>
              </a:rPr>
              <a:t>Ω</a:t>
            </a:r>
            <a:r>
              <a:rPr lang="en-US" dirty="0">
                <a:solidFill>
                  <a:srgbClr val="0070C0"/>
                </a:solidFill>
              </a:rPr>
              <a:t>.</a:t>
            </a:r>
          </a:p>
          <a:p>
            <a:r>
              <a:rPr lang="en-US" dirty="0">
                <a:solidFill>
                  <a:srgbClr val="0070C0"/>
                </a:solidFill>
              </a:rPr>
              <a:t>Connected to same 100 turn, 10cm×10cm loop.  </a:t>
            </a:r>
          </a:p>
          <a:p>
            <a:r>
              <a:rPr lang="en-US" dirty="0">
                <a:solidFill>
                  <a:srgbClr val="0070C0"/>
                </a:solidFill>
              </a:rPr>
              <a:t>And immersed in same B = 2T field.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DC234C-FB79-4A88-A602-4247B31509BF}"/>
              </a:ext>
            </a:extLst>
          </p:cNvPr>
          <p:cNvSpPr txBox="1"/>
          <p:nvPr/>
        </p:nvSpPr>
        <p:spPr>
          <a:xfrm>
            <a:off x="3985591" y="2068267"/>
            <a:ext cx="7905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Say we want to be able to raise a 20kg weight, about axle R = 5cm, at 2 rev/second.</a:t>
            </a:r>
          </a:p>
          <a:p>
            <a:r>
              <a:rPr lang="en-US" dirty="0">
                <a:solidFill>
                  <a:srgbClr val="0070C0"/>
                </a:solidFill>
              </a:rPr>
              <a:t>What should </a:t>
            </a:r>
            <a:r>
              <a:rPr lang="el-GR" dirty="0">
                <a:solidFill>
                  <a:srgbClr val="0070C0"/>
                </a:solidFill>
              </a:rPr>
              <a:t>ξ</a:t>
            </a:r>
            <a:r>
              <a:rPr lang="en-US" baseline="-25000" dirty="0">
                <a:solidFill>
                  <a:srgbClr val="0070C0"/>
                </a:solidFill>
              </a:rPr>
              <a:t>bat</a:t>
            </a:r>
            <a:r>
              <a:rPr lang="en-US" dirty="0">
                <a:solidFill>
                  <a:srgbClr val="0070C0"/>
                </a:solidFill>
              </a:rPr>
              <a:t> be at least?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01D738B-8A93-4734-9B79-71C0B1417F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9913143"/>
              </p:ext>
            </p:extLst>
          </p:nvPr>
        </p:nvGraphicFramePr>
        <p:xfrm>
          <a:off x="4078502" y="3265728"/>
          <a:ext cx="1106487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" name="Equation" r:id="rId5" imgW="787320" imgH="203040" progId="Equation.DSMT4">
                  <p:embed/>
                </p:oleObj>
              </mc:Choice>
              <mc:Fallback>
                <p:oleObj name="Equation" r:id="rId5" imgW="787320" imgH="203040" progId="Equation.DSMT4">
                  <p:embed/>
                  <p:pic>
                    <p:nvPicPr>
                      <p:cNvPr id="62" name="Object 61">
                        <a:extLst>
                          <a:ext uri="{FF2B5EF4-FFF2-40B4-BE49-F238E27FC236}">
                            <a16:creationId xmlns:a16="http://schemas.microsoft.com/office/drawing/2014/main" id="{8A941993-6EC6-4C36-8CFE-61796F9F78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78502" y="3265728"/>
                        <a:ext cx="1106487" cy="284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8086DD7C-F646-495F-9CD3-26B470F121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055694"/>
              </p:ext>
            </p:extLst>
          </p:nvPr>
        </p:nvGraphicFramePr>
        <p:xfrm>
          <a:off x="4094618" y="5093333"/>
          <a:ext cx="1924414" cy="369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" name="Equation" r:id="rId7" imgW="1257120" imgH="241200" progId="Equation.DSMT4">
                  <p:embed/>
                </p:oleObj>
              </mc:Choice>
              <mc:Fallback>
                <p:oleObj name="Equation" r:id="rId7" imgW="12571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94618" y="5093333"/>
                        <a:ext cx="1924414" cy="3693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1476F376-8798-400B-842D-2A525AD567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6876272"/>
              </p:ext>
            </p:extLst>
          </p:nvPr>
        </p:nvGraphicFramePr>
        <p:xfrm>
          <a:off x="4105275" y="5626100"/>
          <a:ext cx="2139950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" name="Equation" r:id="rId9" imgW="1396800" imgH="228600" progId="Equation.DSMT4">
                  <p:embed/>
                </p:oleObj>
              </mc:Choice>
              <mc:Fallback>
                <p:oleObj name="Equation" r:id="rId9" imgW="1396800" imgH="22860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C979A1E8-D362-4954-BE83-5B8B8093D4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05275" y="5626100"/>
                        <a:ext cx="2139950" cy="347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C1AB09EC-9F24-42F0-B3C2-4FCF3CC934FE}"/>
              </a:ext>
            </a:extLst>
          </p:cNvPr>
          <p:cNvSpPr txBox="1"/>
          <p:nvPr/>
        </p:nvSpPr>
        <p:spPr>
          <a:xfrm>
            <a:off x="4001254" y="2778828"/>
            <a:ext cx="5203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First let’s see what current we need.  So necessary torque is: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B41C87-011C-472E-88EF-8F099123B10C}"/>
              </a:ext>
            </a:extLst>
          </p:cNvPr>
          <p:cNvSpPr txBox="1"/>
          <p:nvPr/>
        </p:nvSpPr>
        <p:spPr>
          <a:xfrm>
            <a:off x="3985591" y="4606433"/>
            <a:ext cx="5362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Then let’s see how </a:t>
            </a:r>
            <a:r>
              <a:rPr lang="el-GR" sz="1600" dirty="0"/>
              <a:t>ξ</a:t>
            </a:r>
            <a:r>
              <a:rPr lang="en-US" sz="1600" baseline="-25000" dirty="0"/>
              <a:t>bat</a:t>
            </a:r>
            <a:r>
              <a:rPr lang="en-US" sz="1600" dirty="0"/>
              <a:t>  relates to this.  Apply KVL to the loop…</a:t>
            </a:r>
            <a:endParaRPr lang="en-US" dirty="0"/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B9CA48F2-D39F-488A-A4FF-6C9CA0E1D9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2890211"/>
              </p:ext>
            </p:extLst>
          </p:nvPr>
        </p:nvGraphicFramePr>
        <p:xfrm>
          <a:off x="4086439" y="3669239"/>
          <a:ext cx="1785938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" name="Equation" r:id="rId11" imgW="1269720" imgH="203040" progId="Equation.DSMT4">
                  <p:embed/>
                </p:oleObj>
              </mc:Choice>
              <mc:Fallback>
                <p:oleObj name="Equation" r:id="rId11" imgW="1269720" imgH="20304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2ECA6056-3DE7-4FD8-A211-EB073F2934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086439" y="3669239"/>
                        <a:ext cx="1785938" cy="284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5089851B-FD52-4BD8-B03D-5B32210560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692321"/>
              </p:ext>
            </p:extLst>
          </p:nvPr>
        </p:nvGraphicFramePr>
        <p:xfrm>
          <a:off x="4078502" y="4068128"/>
          <a:ext cx="1909762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" name="Equation" r:id="rId13" imgW="1358640" imgH="228600" progId="Equation.DSMT4">
                  <p:embed/>
                </p:oleObj>
              </mc:Choice>
              <mc:Fallback>
                <p:oleObj name="Equation" r:id="rId13" imgW="1358640" imgH="228600" progId="Equation.DSMT4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B9CA48F2-D39F-488A-A4FF-6C9CA0E1D9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078502" y="4068128"/>
                        <a:ext cx="1909762" cy="319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F245F53C-C497-4A62-BEA0-D02E602450CD}"/>
                  </a:ext>
                </a:extLst>
              </p14:cNvPr>
              <p14:cNvContentPartPr/>
              <p14:nvPr/>
            </p14:nvContentPartPr>
            <p14:xfrm>
              <a:off x="6227360" y="3470752"/>
              <a:ext cx="596520" cy="786367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F245F53C-C497-4A62-BEA0-D02E602450CD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218720" y="3462111"/>
                <a:ext cx="614160" cy="80401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DD69CFC9-06E0-4D29-8F95-C36C8F679A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1910349"/>
              </p:ext>
            </p:extLst>
          </p:nvPr>
        </p:nvGraphicFramePr>
        <p:xfrm>
          <a:off x="7108613" y="3158639"/>
          <a:ext cx="839788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" name="Equation" r:id="rId25" imgW="596880" imgH="393480" progId="Equation.DSMT4">
                  <p:embed/>
                </p:oleObj>
              </mc:Choice>
              <mc:Fallback>
                <p:oleObj name="Equation" r:id="rId25" imgW="596880" imgH="39348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5089851B-FD52-4BD8-B03D-5B32210560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7108613" y="3158639"/>
                        <a:ext cx="839788" cy="550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8CFDBE99-60AC-49B0-AF13-D3B7176FBE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0321505"/>
              </p:ext>
            </p:extLst>
          </p:nvPr>
        </p:nvGraphicFramePr>
        <p:xfrm>
          <a:off x="7272924" y="3747665"/>
          <a:ext cx="23749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" name="Equation" r:id="rId27" imgW="1688760" imgH="444240" progId="Equation.DSMT4">
                  <p:embed/>
                </p:oleObj>
              </mc:Choice>
              <mc:Fallback>
                <p:oleObj name="Equation" r:id="rId27" imgW="1688760" imgH="444240" progId="Equation.DSMT4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DD69CFC9-06E0-4D29-8F95-C36C8F679A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7272924" y="3747665"/>
                        <a:ext cx="2374900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D8F793C3-72A4-4858-86D2-8C091546B5AA}"/>
                  </a:ext>
                </a:extLst>
              </p14:cNvPr>
              <p14:cNvContentPartPr/>
              <p14:nvPr/>
            </p14:nvContentPartPr>
            <p14:xfrm>
              <a:off x="9719308" y="3470751"/>
              <a:ext cx="596520" cy="786367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D8F793C3-72A4-4858-86D2-8C091546B5AA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9710308" y="3461750"/>
                <a:ext cx="614160" cy="80401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635758AF-3E14-44BB-9ACE-238A7B0F6B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118758"/>
              </p:ext>
            </p:extLst>
          </p:nvPr>
        </p:nvGraphicFramePr>
        <p:xfrm>
          <a:off x="10469563" y="3252788"/>
          <a:ext cx="822325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" name="Equation" r:id="rId30" imgW="583920" imgH="177480" progId="Equation.DSMT4">
                  <p:embed/>
                </p:oleObj>
              </mc:Choice>
              <mc:Fallback>
                <p:oleObj name="Equation" r:id="rId30" imgW="583920" imgH="177480" progId="Equation.DSMT4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DD69CFC9-06E0-4D29-8F95-C36C8F679A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10469563" y="3252788"/>
                        <a:ext cx="822325" cy="249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4D5944A1-8CAA-4D7F-B2A7-EA15F4DE72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4247711"/>
              </p:ext>
            </p:extLst>
          </p:nvPr>
        </p:nvGraphicFramePr>
        <p:xfrm>
          <a:off x="4064903" y="6166773"/>
          <a:ext cx="2216150" cy="34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" name="Equation" r:id="rId32" imgW="1447560" imgH="228600" progId="Equation.DSMT4">
                  <p:embed/>
                </p:oleObj>
              </mc:Choice>
              <mc:Fallback>
                <p:oleObj name="Equation" r:id="rId32" imgW="1447560" imgH="22860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1476F376-8798-400B-842D-2A525AD567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4064903" y="6166773"/>
                        <a:ext cx="2216150" cy="347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583CAEBE-4CB8-4D18-BF36-DD0F9D9D6A29}"/>
                  </a:ext>
                </a:extLst>
              </p14:cNvPr>
              <p14:cNvContentPartPr/>
              <p14:nvPr/>
            </p14:nvContentPartPr>
            <p14:xfrm>
              <a:off x="6489767" y="5294301"/>
              <a:ext cx="596520" cy="1046303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583CAEBE-4CB8-4D18-BF36-DD0F9D9D6A29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6480767" y="5285300"/>
                <a:ext cx="614160" cy="1063945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17566259-70FB-48EA-A024-51B21060C1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634630"/>
              </p:ext>
            </p:extLst>
          </p:nvPr>
        </p:nvGraphicFramePr>
        <p:xfrm>
          <a:off x="7421562" y="5066202"/>
          <a:ext cx="3459163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" name="Equation" r:id="rId36" imgW="2260440" imgH="482400" progId="Equation.DSMT4">
                  <p:embed/>
                </p:oleObj>
              </mc:Choice>
              <mc:Fallback>
                <p:oleObj name="Equation" r:id="rId36" imgW="2260440" imgH="48240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4D5944A1-8CAA-4D7F-B2A7-EA15F4DE72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7421562" y="5066202"/>
                        <a:ext cx="3459163" cy="733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DFA3366C-1AB5-4379-A866-E301033033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9698542"/>
              </p:ext>
            </p:extLst>
          </p:nvPr>
        </p:nvGraphicFramePr>
        <p:xfrm>
          <a:off x="7424875" y="6086375"/>
          <a:ext cx="1071563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" name="Equation" r:id="rId38" imgW="698400" imgH="228600" progId="Equation.DSMT4">
                  <p:embed/>
                </p:oleObj>
              </mc:Choice>
              <mc:Fallback>
                <p:oleObj name="Equation" r:id="rId38" imgW="698400" imgH="22860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17566259-70FB-48EA-A024-51B21060C1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7424875" y="6086375"/>
                        <a:ext cx="1071563" cy="347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DE40E6F2-B983-4F55-83AF-B56F24007823}"/>
              </a:ext>
            </a:extLst>
          </p:cNvPr>
          <p:cNvSpPr/>
          <p:nvPr/>
        </p:nvSpPr>
        <p:spPr>
          <a:xfrm>
            <a:off x="596348" y="2714598"/>
            <a:ext cx="238539" cy="3385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2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229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Bitmap Image</vt:lpstr>
      <vt:lpstr>Equation</vt:lpstr>
      <vt:lpstr>MathType 6.0 Equation</vt:lpstr>
      <vt:lpstr>PowerPoint Presentation</vt:lpstr>
      <vt:lpstr>D.2 Motors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D.2 Motors</dc:title>
  <dc:creator>Andrew Douglas</dc:creator>
  <cp:lastModifiedBy>Andrew Douglas</cp:lastModifiedBy>
  <cp:revision>25</cp:revision>
  <dcterms:created xsi:type="dcterms:W3CDTF">2018-06-06T17:20:53Z</dcterms:created>
  <dcterms:modified xsi:type="dcterms:W3CDTF">2018-06-09T20:26:14Z</dcterms:modified>
</cp:coreProperties>
</file>